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8" r:id="rId18"/>
    <p:sldId id="279" r:id="rId19"/>
    <p:sldId id="271" r:id="rId20"/>
    <p:sldId id="272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429" autoAdjust="0"/>
    <p:restoredTop sz="94660"/>
  </p:normalViewPr>
  <p:slideViewPr>
    <p:cSldViewPr>
      <p:cViewPr varScale="1">
        <p:scale>
          <a:sx n="86" d="100"/>
          <a:sy n="86" d="100"/>
        </p:scale>
        <p:origin x="-99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72D21DC-6CD6-488A-883D-64C76EBFC183}" type="datetimeFigureOut">
              <a:rPr lang="en-US" smtClean="0"/>
              <a:pPr/>
              <a:t>3/23/2018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D2D4570-A4DC-4634-97DD-DC3E97FA5E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sourceforge.net/api/pyplot_api.html" TargetMode="External"/><Relationship Id="rId2" Type="http://schemas.openxmlformats.org/officeDocument/2006/relationships/hyperlink" Target="http://matplotlib.sourceforge.net/matplotlib.pyplot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sourceforge.net/toolkits.html" TargetMode="External"/><Relationship Id="rId2" Type="http://schemas.openxmlformats.org/officeDocument/2006/relationships/hyperlink" Target="http://matplotlib.sourceforge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atplotlib.sourceforge.net/users/toolkits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py.org/Cookbook/Matplotlib/AdjustingImageSize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mpl_toolkits/mplot3d/tutorial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magick.org/script/convert.php" TargetMode="External"/><Relationship Id="rId2" Type="http://schemas.openxmlformats.org/officeDocument/2006/relationships/hyperlink" Target="http://www.mplayerhq.hu/design7/news.htm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api/animation_api.html" TargetMode="External"/><Relationship Id="rId7" Type="http://schemas.openxmlformats.org/officeDocument/2006/relationships/hyperlink" Target="http://www.scipy.org/Cookbook/Matplotlib/Animations" TargetMode="External"/><Relationship Id="rId2" Type="http://schemas.openxmlformats.org/officeDocument/2006/relationships/hyperlink" Target="http://jakevdp.github.com/blog/2012/08/18/matplotlib-animation-tutorial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tplotlib.sourceforge.net/examples/animation/index.html" TargetMode="External"/><Relationship Id="rId5" Type="http://schemas.openxmlformats.org/officeDocument/2006/relationships/hyperlink" Target="http://matplotlib.org/examples/animation/index.html" TargetMode="External"/><Relationship Id="rId4" Type="http://schemas.openxmlformats.org/officeDocument/2006/relationships/hyperlink" Target="http://matplotlib.org/examples/animatio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istic-3d-poincare-plot-chaotic-regime-animat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09800"/>
            <a:ext cx="4724400" cy="27241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990600"/>
            <a:ext cx="70936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Matplotlib Tutorial : Python Plotting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5638800"/>
            <a:ext cx="2133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honar Bangla" pitchFamily="34" charset="0"/>
                <a:cs typeface="Shonar Bangla" pitchFamily="34" charset="0"/>
              </a:rPr>
              <a:t>N. VARUN ARAVINTH  </a:t>
            </a:r>
            <a:r>
              <a:rPr lang="en-US" sz="1200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honar Bangla" pitchFamily="34" charset="0"/>
                <a:cs typeface="Shonar Bangla" pitchFamily="34" charset="0"/>
              </a:rPr>
              <a:t>SOFTWARE DEVELOPER  - </a:t>
            </a:r>
            <a:r>
              <a:rPr lang="en-US" sz="1600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honar Bangla" pitchFamily="34" charset="0"/>
                <a:cs typeface="Shonar Bangla" pitchFamily="34" charset="0"/>
              </a:rPr>
              <a:t>IBM</a:t>
            </a:r>
            <a:endParaRPr lang="en-US" sz="1600" i="1" dirty="0">
              <a:solidFill>
                <a:schemeClr val="accent3">
                  <a:lumMod val="40000"/>
                  <a:lumOff val="60000"/>
                </a:schemeClr>
              </a:solidFill>
              <a:latin typeface="Shonar Bangla" pitchFamily="34" charset="0"/>
              <a:cs typeface="Shonar Bangla" pitchFamily="34" charset="0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.015 0.03198  0.037 0.06529  0.055 0.07861  C 0.082 0.09993  0.108 0.10793  0.113 0.09727  C 0.117 0.08661  0.099 0.05996  0.072 0.03864  C 0.054 0.02532  0.021 0.01599  -0.008 0.01466  C -0.036 0.01599  -0.07 0.02532  -0.088 0.03864  C -0.115 0.05996  -0.133 0.08661  -0.128 0.09727  C -0.123 0.10793  -0.097 0.09993  -0.071 0.07861  C -0.053 0.06529  -0.03 0.03198  -0.016 0  C -0.001 -0.03331  0.009 -0.07728  0.009 -0.10526  C 0.009 -0.1479  0.002 -0.18121  -0.008 -0.18121  C -0.017 -0.18121  -0.025 -0.1479  -0.025 -0.10526  C -0.025 -0.07728  -0.014 -0.03331  0 0  Z" pathEditMode="relative" ptsTypes="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12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Matplotlib from the Shell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0600"/>
            <a:ext cx="8458200" cy="51403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matplotlib in the shell, we see the objects produced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from pylab import *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plot([1,2,3,4])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[&lt;matplotlib.lines.Line2D object at 0x01A3EF30&gt;]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show()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Hangs until the figure is dismissed or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close()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issued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clears the figure: issuing it again has no result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construct another figure,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displays it without hanging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304800"/>
            <a:ext cx="83820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sng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draw()</a:t>
            </a:r>
          </a:p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the current figure and initialize a blank figure without hanging or displaying anything</a:t>
            </a:r>
          </a:p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 of subsequent commands added to the figure </a:t>
            </a:r>
          </a:p>
          <a:p>
            <a:pPr marL="1005840" marR="0" lvl="2" indent="-256032" algn="l" defTabSz="914400" rtl="0" eaLnBrk="1" fontAlgn="auto" latinLnBrk="0" hangingPunct="1">
              <a:lnSpc>
                <a:spcPct val="90000"/>
              </a:lnSpc>
              <a:spcBef>
                <a:spcPct val="4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draw()</a:t>
            </a:r>
          </a:p>
          <a:p>
            <a:pPr marL="1005840" marR="0" lvl="2" indent="-256032" algn="l" defTabSz="914400" rtl="0" eaLnBrk="1" fontAlgn="auto" latinLnBrk="0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plot([1,2,3])</a:t>
            </a:r>
          </a:p>
          <a:p>
            <a:pPr marL="1005840" marR="0" lvl="2" indent="-256032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[&lt;matplotlib.lines.Line2D object at 0x01C4B6B0&gt;]</a:t>
            </a:r>
          </a:p>
          <a:p>
            <a:pPr marL="1005840" marR="0" lvl="2" indent="-256032" algn="l" defTabSz="914400" rtl="0" eaLnBrk="1" fontAlgn="auto" latinLnBrk="0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&gt;&gt;&gt; plot([1,2,3],[0,1,2])</a:t>
            </a:r>
          </a:p>
          <a:p>
            <a:pPr marL="1005840" marR="0" lvl="2" indent="-256032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[&lt;matplotlib.lines.Line2D object at 0x01D28330&gt;]</a:t>
            </a:r>
          </a:p>
          <a:p>
            <a:pPr marL="722376" marR="0" lvl="1" indent="-27432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Shows 2 lines on the figure after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show()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 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invoked </a:t>
            </a:r>
          </a:p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close()</a:t>
            </a: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dismiss the figure and clear it</a:t>
            </a:r>
          </a:p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clf()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clears the figure (also deletes the white background) without dismissing it </a:t>
            </a:r>
          </a:p>
          <a:p>
            <a:pPr marL="420624" marR="0" lvl="0" indent="-384048" algn="l" defTabSz="9144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Figures saved using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savefig()</a:t>
            </a: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the shell by default are saved in </a:t>
            </a:r>
          </a:p>
          <a:p>
            <a:pPr marL="722376" marR="0" lvl="1" indent="-274320" algn="l" defTabSz="914400" rtl="0" eaLnBrk="1" fontAlgn="auto" latinLnBrk="0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C:\Python27</a:t>
            </a:r>
          </a:p>
          <a:p>
            <a:pPr marL="722376" marR="0" lvl="1" indent="-274320" algn="l" defTabSz="914400" rtl="0" eaLnBrk="1" fontAlgn="auto" latinLnBrk="0" hangingPunct="1">
              <a:lnSpc>
                <a:spcPct val="9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this by giving a full pathname</a:t>
            </a:r>
            <a:endParaRPr kumimoji="0" lang="en-US" alt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8651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Interactive Mode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066800"/>
            <a:ext cx="8229600" cy="53340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In interactive mode, objects are displayed as soon as they’re created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Use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ion()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to turn on interactive mode,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ioff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()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to turn it off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Example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Import the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pylab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namespace, turn on interactive mode and plot a line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&gt;&gt;&gt; from </a:t>
            </a:r>
            <a:r>
              <a:rPr kumimoji="0" lang="en-US" altLang="en-US" sz="1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pylab</a:t>
            </a: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import *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&gt;&gt;&gt; ion()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&gt;&gt;&gt; plot([1,2,3,4])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[&lt;matplotlib.lines.Line2D object at 0x02694A10&gt;]</a:t>
            </a:r>
            <a:endParaRPr kumimoji="0" lang="en-US" altLang="en-US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A figure appears with this line on it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command line doesn’t hang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Plot another line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&gt;&gt;&gt; plot([4,3,2,1])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[&lt;matplotlib.lines.Line2D object at 0x00D68C30&gt;]</a:t>
            </a:r>
            <a:endParaRPr kumimoji="0" lang="en-US" altLang="en-US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This line is shown on the figure as soon as the command is issued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Turn off interactive mode and plot another line</a:t>
            </a:r>
            <a:endParaRPr kumimoji="0" lang="en-US" altLang="en-US" sz="19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&gt;&gt;&gt;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ioff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&gt;&gt;&gt; plot([3,2.5,2,1.5])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[&lt;matplotlib.lines.Line2D object at 0x00D09090&gt;]</a:t>
            </a:r>
            <a:endParaRPr kumimoji="0" lang="en-US" altLang="en-US" sz="17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figure remains unchanged—no new line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Update the figure </a:t>
            </a:r>
            <a:endParaRPr kumimoji="0" lang="en-US" altLang="en-US" sz="19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&gt;&gt;&gt; show()</a:t>
            </a:r>
            <a:endParaRPr kumimoji="0" lang="en-US" altLang="en-US" sz="17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figure now has all 3 lines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command line is hung until the figure is dismissed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534400" cy="32766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axis()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command takes a list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xmin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xmax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ymin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ymax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specifies the view port of the axes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Example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 [1]: plot([1,2,3,4], [1,4,9,16], 'ro')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Out[1]: [&lt;matplotlib.lines.Line2D object at 0x034579D0&gt;]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 [2]: axis([0, 6, 0, 20])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Out[2]: [0, 6, 0, 20]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pic>
        <p:nvPicPr>
          <p:cNvPr id="3" name="Picture 2" descr="secondf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895600"/>
            <a:ext cx="441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7889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Curve Plotting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914400"/>
            <a:ext cx="8382000" cy="57150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plot()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has a format string argument specifying the color and line type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Goes after the </a:t>
            </a:r>
            <a:r>
              <a:rPr kumimoji="0" lang="en-US" altLang="en-US" sz="17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argument (whether or not there’s an </a:t>
            </a:r>
            <a:r>
              <a:rPr kumimoji="0" lang="en-US" altLang="en-US" sz="17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argument)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specify one or the other or concatenate a color string with a line style string in either order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Default format string is 'b-' ( solid blue line)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color abbreviations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(blue),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(green),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(red),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k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(black),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(cyan)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specify colors in many other ways (e.g., RGB triples)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line styles that fill in the line between the specified points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(solid line),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--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(dashed line),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-.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(dash-dot line),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: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(dotted line)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line styles that don’t fill in the line between the specified point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(circles),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(plus symbols),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(crosses), 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(diamond symbols)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a complete list of line styles and format strings, </a:t>
            </a:r>
            <a:endParaRPr kumimoji="0" lang="en-US" altLang="en-US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hlinkClick r:id="rId2"/>
            </a:endParaRP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http://matplotlib.sourceforge.net/api/pyplot_api.html#module-matplotlib.pyplot</a:t>
            </a:r>
            <a:endParaRPr kumimoji="0" lang="en-US" alt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Look under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matplotlib.pyplot.plot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04800" y="381000"/>
            <a:ext cx="8229600" cy="2286000"/>
          </a:xfrm>
          <a:prstGeom prst="rect">
            <a:avLst/>
          </a:prstGeom>
        </p:spPr>
        <p:txBody>
          <a:bodyPr/>
          <a:lstStyle/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 [1]: t = arange(0.0, 5.2, 0.2)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 [2]: plot(t, t, t, t**2, 'rs', t, t**3, 'g^')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Out[2]: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[&lt;matplotlib.lines.Line2D object at 0x02A6D410&gt;,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&lt;matplotlib.lines.Line2D object at 0x02A6D650&gt;,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&lt;matplotlib.lines.Line2D object at 0x02A6D8D0&gt;]</a:t>
            </a: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pic>
        <p:nvPicPr>
          <p:cNvPr id="3" name="Picture 2" descr="threeLin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8194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382000" cy="95567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Lines you encounter are instances of the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Line2D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Instances have the following properties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Group 155"/>
          <p:cNvGraphicFramePr>
            <a:graphicFrameLocks/>
          </p:cNvGraphicFramePr>
          <p:nvPr/>
        </p:nvGraphicFramePr>
        <p:xfrm>
          <a:off x="381000" y="1373188"/>
          <a:ext cx="4800600" cy="4530726"/>
        </p:xfrm>
        <a:graphic>
          <a:graphicData uri="http://schemas.openxmlformats.org/drawingml/2006/table">
            <a:tbl>
              <a:tblPr/>
              <a:tblGrid>
                <a:gridCol w="1654175"/>
                <a:gridCol w="3146425"/>
              </a:tblGrid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Property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Values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alpha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alpha transparency on 0-1 scale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antialiased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True | False - use antialised rendering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color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matplotlib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color </a:t>
                      </a:r>
                      <a:r>
                        <a:rPr kumimoji="0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arg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label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string optionally used for legend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linestyle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 of -- : -. -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linewidth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float, the line width in points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marker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 of + , o . s v x &gt; &lt; ^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markeredgewidth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line width around the marker symbol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markeredgecolor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edge color if a marker is used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markerfacecolor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face color if a marker is used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markersize</a:t>
                      </a:r>
                      <a:endParaRPr kumimoji="0" lang="en-US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size of the marker in points</a:t>
                      </a:r>
                      <a:endParaRPr kumimoji="0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151"/>
          <p:cNvSpPr>
            <a:spLocks noChangeArrowheads="1"/>
          </p:cNvSpPr>
          <p:nvPr/>
        </p:nvSpPr>
        <p:spPr bwMode="auto">
          <a:xfrm>
            <a:off x="5257800" y="1635125"/>
            <a:ext cx="3429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</a:defRPr>
            </a:lvl1pPr>
            <a:lvl2pPr marL="725488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90625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20838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748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320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892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464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9036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CC9900"/>
              </a:buClr>
              <a:buFont typeface="Wingdings" pitchFamily="2" charset="2"/>
              <a:buNone/>
              <a:defRPr/>
            </a:pPr>
            <a:r>
              <a:rPr lang="en-US" altLang="en-US" sz="1500" dirty="0" smtClean="0">
                <a:cs typeface="+mn-cs"/>
              </a:rPr>
              <a:t>alpha = 0.0 is complete transparency, alpha = 1.0 is complete opacity</a:t>
            </a:r>
            <a:r>
              <a:rPr lang="en-US" altLang="en-US" sz="1700" dirty="0" smtClean="0"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90513"/>
            <a:ext cx="8229600" cy="5840412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One of 3 ways to set line properties: Use keyword line properties as keyword arguments—e.g.,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plot(x, y,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linewidth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=2.0)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9900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Another way: Use the setter methods of the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Line2D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instance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For every property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prop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there’s a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set_prop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method that takes an update value for that property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To use this, note that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returns a list  of lines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following has 1 line with 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tuple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unpacking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812F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line, = plot(x, y, 'o')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B812F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line.set_antialiased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(False)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889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Text</a:t>
            </a:r>
            <a:endParaRPr kumimoji="0" lang="en-US" altLang="en-US" sz="4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990600"/>
            <a:ext cx="8229600" cy="51403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text commands are self-explanatory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xlabel()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ylabel()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title()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simple cases, all but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take just a string argument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needs at least 3 arguments: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coordinates (as per the axes) and a string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take optional keyword arguments or dictionaries to specify the font properties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return instances of class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</a:t>
            </a: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914400"/>
            <a:ext cx="8229600" cy="5064125"/>
          </a:xfrm>
          <a:prstGeom prst="rect">
            <a:avLst/>
          </a:prstGeom>
        </p:spPr>
        <p:txBody>
          <a:bodyPr/>
          <a:lstStyle/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http://matplotlib.sourceforge.net/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python 2D plotting library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Publication quality figures in several hardcopy formats and interactive environments across platforms</a:t>
            </a:r>
          </a:p>
          <a:p>
            <a:pPr marL="420624" marR="0" lvl="0" indent="-384048" algn="l" defTabSz="914400" rtl="0" eaLnBrk="1" fontAlgn="auto" latinLnBrk="0" hangingPunct="1">
              <a:lnSpc>
                <a:spcPct val="8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be used in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 scripts,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Python and 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IPython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shell (a la 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matlab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 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mathematica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 application servers, and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 GUI toolkits</a:t>
            </a:r>
          </a:p>
          <a:p>
            <a:pPr marL="420624" marR="0" lvl="0" indent="-384048" algn="l" defTabSz="914400" rtl="0" eaLnBrk="1" fontAlgn="auto" latinLnBrk="0" hangingPunct="1">
              <a:lnSpc>
                <a:spcPct val="8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Toolkits (4)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hlinkClick r:id="rId3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http://matplotlib.sourceforge.net/users/toolkits.html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8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Basemap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plots data on map projections (with continental and political boundaries)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1905000"/>
          </a:xfrm>
          <a:prstGeom prst="rect">
            <a:avLst/>
          </a:prstGeom>
        </p:spPr>
        <p:txBody>
          <a:bodyPr/>
          <a:lstStyle/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a-DK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plot([1,2,3])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a-DK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xlabel('time')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da-DK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ylabel('volts')</a:t>
            </a:r>
            <a:endParaRPr kumimoji="0" lang="en-US" altLang="en-US" sz="19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title('A line')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text(0.5, 2.5, 'Hello world!')</a:t>
            </a:r>
            <a:endParaRPr kumimoji="0" lang="en-US" altLang="en-US" sz="19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pic>
        <p:nvPicPr>
          <p:cNvPr id="3" name="Picture 2" descr="tex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133600"/>
            <a:ext cx="541020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81000"/>
            <a:ext cx="8153400" cy="3810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following font properties of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</a:t>
            </a: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instances can be set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Group 134"/>
          <p:cNvGraphicFramePr>
            <a:graphicFrameLocks/>
          </p:cNvGraphicFramePr>
          <p:nvPr/>
        </p:nvGraphicFramePr>
        <p:xfrm>
          <a:off x="533400" y="914400"/>
          <a:ext cx="7391400" cy="4530728"/>
        </p:xfrm>
        <a:graphic>
          <a:graphicData uri="http://schemas.openxmlformats.org/drawingml/2006/table">
            <a:tbl>
              <a:tblPr/>
              <a:tblGrid>
                <a:gridCol w="2133600"/>
                <a:gridCol w="5257800"/>
              </a:tblGrid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Property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Values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alpha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alpha transparency on 0-1 scale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color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matplotlib color argument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fontangle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italic | normal | oblique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fontname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Sans | Helvetica | Courier | Times | Others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fontsize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 scalar, eg, 10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fontweight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normal | bold | light 4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horizontalalignment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left | center | right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rotation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horizontal | vertical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verticalalignment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669925" indent="-325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022350" indent="-3508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339850" indent="-31591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1681163" indent="-33972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bottom | center | top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290513"/>
            <a:ext cx="8229600" cy="5840412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Three ways to specify font properties: using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setp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object oriented methods (We skip this)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font dictionaries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9900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setp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to set any property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t = xlabel('time')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setp(t, color='r', fontweight='bold')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B812F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Also works with a list of text instances—e.g., </a:t>
            </a:r>
          </a:p>
          <a:p>
            <a:pPr marL="1280160" marR="0" lvl="3" indent="-237744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C99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labels = getp(gca(), 'xticklabels')</a:t>
            </a:r>
          </a:p>
          <a:p>
            <a:pPr marL="1280160" marR="0" lvl="3" indent="-237744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9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setp(labels, color='r', fontweight='bold')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4582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text commands take an optional dictionary argument and keyword arguments to control font properties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to set a default font theme and override individual properties for given text commands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font = {'fontname'   : 'Courier',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'color'      : 'r',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'fontweight' : 'bold',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'fontsize'   : 11}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plot([1,2,3])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title('A title', font, fontsize=12)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text(0.5, 2.5, 'a line', font, color='k')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xlabel('time (s)', font)</a:t>
            </a:r>
            <a:endParaRPr kumimoji="0" lang="da-DK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da-DK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ylabel('voltage (mV)', font)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277813"/>
            <a:ext cx="8229600" cy="6365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Legends</a:t>
            </a:r>
            <a:endParaRPr kumimoji="0" lang="en-US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457200" y="914400"/>
            <a:ext cx="8382000" cy="14478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legend is a box (by default in upper right) associating labels with lines (displayed as per their formats)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altLang="en-US" sz="17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legend(lines, labels)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where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lines</a:t>
            </a: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 tuple of lines,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labels</a:t>
            </a: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tuple of corresponding strings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2514600"/>
            <a:ext cx="5791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1600" b="1" dirty="0">
                <a:latin typeface="Courier New" pitchFamily="49" charset="0"/>
              </a:rPr>
              <a:t>from </a:t>
            </a:r>
            <a:r>
              <a:rPr lang="en-US" altLang="en-US" sz="1600" b="1" dirty="0" err="1">
                <a:latin typeface="Courier New" pitchFamily="49" charset="0"/>
              </a:rPr>
              <a:t>pylab</a:t>
            </a:r>
            <a:r>
              <a:rPr lang="en-US" altLang="en-US" sz="1600" b="1" dirty="0">
                <a:latin typeface="Courier New" pitchFamily="49" charset="0"/>
              </a:rPr>
              <a:t> import *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1600" b="1" dirty="0">
                <a:latin typeface="Courier New" pitchFamily="49" charset="0"/>
              </a:rPr>
              <a:t>lines = plot([1,2,3],'b-',[0,1,2],'r--')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1600" b="1" dirty="0">
                <a:latin typeface="Courier New" pitchFamily="49" charset="0"/>
              </a:rPr>
              <a:t>legend(lines, ('</a:t>
            </a:r>
            <a:r>
              <a:rPr lang="en-US" altLang="en-US" sz="1600" b="1" dirty="0" err="1">
                <a:latin typeface="Courier New" pitchFamily="49" charset="0"/>
              </a:rPr>
              <a:t>First','Second</a:t>
            </a:r>
            <a:r>
              <a:rPr lang="en-US" altLang="en-US" sz="1600" b="1" dirty="0">
                <a:latin typeface="Courier New" pitchFamily="49" charset="0"/>
              </a:rPr>
              <a:t>'))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1600" b="1" dirty="0" err="1">
                <a:latin typeface="Courier New" pitchFamily="49" charset="0"/>
              </a:rPr>
              <a:t>savefig</a:t>
            </a:r>
            <a:r>
              <a:rPr lang="en-US" altLang="en-US" sz="1600" b="1" dirty="0">
                <a:latin typeface="Courier New" pitchFamily="49" charset="0"/>
              </a:rPr>
              <a:t>('legend')</a:t>
            </a:r>
          </a:p>
        </p:txBody>
      </p:sp>
      <p:pic>
        <p:nvPicPr>
          <p:cNvPr id="5" name="Picture 2" descr="lege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3657600"/>
            <a:ext cx="4876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60960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there’s only 1 line, be sure to include the commas in the tuples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lengend((line1,), ('Profit',))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keyword argument 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loc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override the default location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predefined strings or integer codes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‘upper right’	1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‘upper left’		2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‘lower left’		3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‘lower right’		4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‘right’		5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‘center left’		6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‘center right’	7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‘lower center’	8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‘upper center’	9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‘center’		10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legend((line,), ('Profit',) , loc=2)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889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Bar Charts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295400"/>
            <a:ext cx="8229600" cy="5064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bar()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creates a bar chart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 of the arguments may be either scalars or sequences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Say in […] what they normally are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Required arguments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left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x coordinates of the left sides of the bars [sequence]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height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bars [sequence]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optional keyword arguments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orientation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orientation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bars (‘vertical’ | ‘horizontal’)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width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width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bars [scalar]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color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bars [scalar]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xerr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if not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None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generates error ticks on top the bars [sequence]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yerr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not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None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generates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errorbars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top the bars [sequence]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ecolor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color of any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errorbar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[scalar]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capsize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length (in points) of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errorbar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caps (default 2) [scalar]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log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False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(default) leaves the orientation axis as is,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True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sets it to log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4000" cy="3352800"/>
          </a:xfrm>
          <a:prstGeom prst="rect">
            <a:avLst/>
          </a:prstGeom>
        </p:spPr>
      </p:pic>
      <p:pic>
        <p:nvPicPr>
          <p:cNvPr id="3" name="Picture 2" descr="c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29000"/>
            <a:ext cx="6296904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600" y="0"/>
            <a:ext cx="8229600" cy="7889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Histograms</a:t>
            </a:r>
          </a:p>
        </p:txBody>
      </p:sp>
      <p:pic>
        <p:nvPicPr>
          <p:cNvPr id="4" name="Picture 3" descr="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4344007" cy="1981477"/>
          </a:xfrm>
          <a:prstGeom prst="rect">
            <a:avLst/>
          </a:prstGeom>
        </p:spPr>
      </p:pic>
      <p:pic>
        <p:nvPicPr>
          <p:cNvPr id="5" name="Picture 4" descr="my_h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28" y="2819400"/>
            <a:ext cx="5852172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657600"/>
            <a:ext cx="4876800" cy="320040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381000"/>
            <a:ext cx="8229600" cy="57499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Installation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Matplotlib homepage, click on the download link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download page, click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matplotlib-1.3.0.win32-py2.7.exe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Download and install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C:\Python26\Lib\site-packages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2 new folders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matplotlib</a:t>
            </a: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mpl_toolkits</a:t>
            </a: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381000"/>
            <a:ext cx="8382000" cy="57499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Keyword Arguments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an integer, size of marks in points</a:t>
            </a:r>
            <a:r>
              <a:rPr kumimoji="0" lang="en-US" altLang="en-US" sz="2000" b="0" i="0" u="none" strike="noStrike" kern="1200" cap="none" spc="0" normalizeH="0" baseline="30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, i.e., area occupied (default 20)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an array of length 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gives the sizes of the corresponding elements of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marker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Symbol marking the points (default = ‘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 options as for lines that don’t connect the dots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a few more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single color or a length-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sequence of colors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tter_de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895600"/>
            <a:ext cx="4724400" cy="3505200"/>
          </a:xfrm>
          <a:prstGeom prst="rect">
            <a:avLst/>
          </a:prstGeom>
        </p:spPr>
      </p:pic>
      <p:pic>
        <p:nvPicPr>
          <p:cNvPr id="3" name="Picture 2" descr="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054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1474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Odds and Ends</a:t>
            </a: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Horizontal and Vertical Lines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676400"/>
            <a:ext cx="8229600" cy="44545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hlines(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xmin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xmax</a:t>
            </a:r>
            <a:r>
              <a:rPr kumimoji="0" lang="en-US" altLang="en-US" sz="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Draw horizontal lines at heights given by the numbers in array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xmin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xmax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 arrays of same length as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they give the left and right endpoints of the corresponding lines, resp.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either is a scalar, all lines have the same endpoint, specified by it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keyword arguments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linewidth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(or 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lw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 line width in points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color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default ‘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k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7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vlines(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ymin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19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ymax</a:t>
            </a:r>
            <a:r>
              <a:rPr kumimoji="0" lang="en-US" altLang="en-US" sz="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similar but for vertical lines </a:t>
            </a:r>
            <a:endParaRPr kumimoji="0" lang="en-US" alt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19812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F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from pylab import *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F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 = arange(0,3,0.1)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fr-F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 = 2*y</a:t>
            </a:r>
            <a:endParaRPr kumimoji="0" lang="en-US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hlines(y, 0, x, color='b', lw=4)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savefig('hlines')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pic>
        <p:nvPicPr>
          <p:cNvPr id="3" name="Picture 2" descr="hlin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146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8651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Axis Lines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066800"/>
            <a:ext cx="8229600" cy="5064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axhline()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draws a line on the 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axis spanning the horizontal extent of the axes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axhline(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draws such a line parallel to the 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axis at height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keyword arguments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color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default ‘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label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linewidth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points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8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axvline()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similar but w.r.t. the 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axis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889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 Lines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990600"/>
            <a:ext cx="8229600" cy="51403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grid(True)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produces grid lines at the tick coordinates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grid(None)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suppresses the grid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grid()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toggles the presence of the grid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keyword arguments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color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default ‘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k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linestyle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default ‘:’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linewidth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Axes instance methods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get_xgridlines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()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get_ygridlines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()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Example: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setp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gca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().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get_xgridlines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(), color='r')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8651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Resizing the Figure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066800"/>
            <a:ext cx="8458200" cy="5064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Often should make the figure wider or higher so objects aren’t cramped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Figure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 methods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get_size_inches()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set_size_inches()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get an array of the 2 dimensions in inches (width then height):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fig = gcf()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dsize = fig.get_size_inches()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to double the width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fig.set_size_inches( 2 * dsize[0], dsize[1] 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 the example in the SciPy Cookbook</a:t>
            </a:r>
            <a:endParaRPr kumimoji="0" lang="en-US" alt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hlinkClick r:id="rId2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http://www.scipy.org/Cookbook/Matplotlib/AdjustingImageSize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889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 Subplots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066800"/>
            <a:ext cx="8458200" cy="5064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Functions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axes()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both used to create axes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used more often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numRows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numCols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plotNum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Creates axes in a regular grid of axes 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numRows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numCols</a:t>
            </a:r>
            <a:endParaRPr kumimoji="0" lang="en-US" alt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plotNum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becomes the current subplot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Arial"/>
              <a:buChar char="○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Subplots numbered top-down, left-to-right</a:t>
            </a:r>
          </a:p>
          <a:p>
            <a:pPr marL="1280160" marR="0" lvl="3" indent="-23774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is the 1</a:t>
            </a:r>
            <a:r>
              <a:rPr kumimoji="0" lang="en-US" alt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number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Commas can be omitted if all numbers are single digit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Subsequent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calls must be consistent on the numbers or rows and columns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returns a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derived from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Axes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call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axes()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a subplot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have multiple axes in 1 subplot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 the </a:t>
            </a:r>
            <a:r>
              <a:rPr kumimoji="0" lang="en-US" alt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Tutorial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subplots sharing axis tick labels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from pylab import *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subplot(221)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plot([1,2,3])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subplot(222)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plot([2,3,4])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subplot(223)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plot([1,2,3], 'r--')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subplot(224)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plot([2,3,4], 'r--')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subplot(221)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plot([3,2,1], 'r--')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savefig('subplot')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pic>
        <p:nvPicPr>
          <p:cNvPr id="7" name="Picture 6" descr="sub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68871"/>
            <a:ext cx="5486400" cy="4389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57499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test, in the Python command line,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 the 1</a:t>
            </a:r>
            <a:r>
              <a:rPr kumimoji="0" lang="en-US" alt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example (3 lines plotting a straight line) in the Tutorial (see below)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creates an object and outputs info on it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an error report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displays a figure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Close it to return from the command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8096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3D Matplotlib: </a:t>
            </a:r>
            <a:r>
              <a:rPr kumimoji="0" lang="en-US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mplot3d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117600"/>
            <a:ext cx="8445500" cy="50133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See 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2"/>
              </a:rPr>
              <a:t>http://matplotlib.org/mpl_toolkits/mplot3d/tutorial.html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An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Axes3D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object is created like any other axes, but using the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projection='3d'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keyword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Create a new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matplotlib.figure.Figure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and add to it a new axes of type </a:t>
            </a: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Axes3D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  <a:endParaRPr kumimoji="0" lang="en-US" altLang="en-US" sz="2000" b="0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import matplotlib.pyplot as plt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from mpl_toolkits.mplot3d import Axes3D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fig = plt.figure()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ax = fig.add_subplot(111, projection='3d')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58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Line Plots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016000"/>
            <a:ext cx="8407400" cy="51149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Axes3D.plot(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xs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ys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*args, **kwargs)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+mn-lt"/>
              <a:ea typeface="Times New Roman" pitchFamily="18" charset="0"/>
              <a:cs typeface="Courier New" pitchFamily="49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Plot 2D or 3D data </a:t>
            </a:r>
            <a:endParaRPr kumimoji="0" lang="en-US" altLang="en-US" sz="2000" b="0" i="1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xs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ys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 are the arrays of x, y coordinates of vertices</a:t>
            </a:r>
            <a:endParaRPr kumimoji="0" lang="en-US" altLang="en-US" sz="2000" b="0" i="1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zs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 is the z value(s), either 1 for all points or (as array) 1 for each point </a:t>
            </a:r>
            <a:endParaRPr kumimoji="0" lang="en-US" altLang="en-US" sz="2000" b="0" i="1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zdir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 gives which direction to use as z (‘x’, ‘y’ or ‘z’) when plotting a 2D set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Times New Roman" pitchFamily="18" charset="0"/>
                <a:cs typeface="Courier New" pitchFamily="49" charset="0"/>
              </a:rPr>
              <a:t>Other arguments are passed on to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plot()</a:t>
            </a: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203200"/>
            <a:ext cx="8229600" cy="6080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Example</a:t>
            </a:r>
            <a:endParaRPr kumimoji="0" lang="en-US" altLang="en-US" sz="2000" b="0" i="0" u="sng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import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matplotlib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as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mpl</a:t>
            </a:r>
            <a:endParaRPr kumimoji="0" lang="en-US" altLang="en-US" sz="17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from mpl_toolkits.mplot3d import Axes3D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import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numpy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as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np</a:t>
            </a:r>
            <a:endParaRPr kumimoji="0" lang="en-US" altLang="en-US" sz="17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import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matplotlib.pyplot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as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plt</a:t>
            </a:r>
            <a:endParaRPr kumimoji="0" lang="en-US" altLang="en-US" sz="17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mpl.rcParams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['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legend.fontsize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'] = 10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fig =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plt.figure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ax = fig.gca(projection='3d')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theta =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np.linspace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(-4 *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np.pi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4 *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np.pi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100)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z = </a:t>
            </a: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np.linspace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(-2, 2, 100)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 = z**2 + 1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 = r * np.sin(theta)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y = r * np.cos(theta)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ax.plot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(x, y, z, \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1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label='parametric curve')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ax.legend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plt.show</a:t>
            </a:r>
            <a:r>
              <a:rPr kumimoji="0" lang="en-US" altLang="en-US" sz="1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7325" y="3581400"/>
            <a:ext cx="38766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10175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Animation</a:t>
            </a:r>
            <a:b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altLang="en-US" sz="4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638300"/>
            <a:ext cx="8458200" cy="46069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To take an animated plot and turn it into a movie,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save a series of image files (e.g., PNG) and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use an external tool to convert them to a movie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Can use mencoder, part of the mplayer suite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See 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2"/>
              </a:rPr>
              <a:t>http://www.mplayerhq.hu/design7/news.html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Can download binaries for Windows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Or use ImageMagick’s convert (“the Swiss army knife of image tools”)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See 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3"/>
              </a:rPr>
              <a:t>http://www.imagemagick.org/script/convert.php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746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Matplotlib Animation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143000"/>
            <a:ext cx="8229600" cy="5557838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Matplotlib Animation Tutorial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  <a:hlinkClick r:id="rId2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2"/>
              </a:rPr>
              <a:t>http://jakevdp.github.com/blog/2012/08/18/matplotlib-animation-tutorial/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Matplotlib animation documentation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  <a:hlinkClick r:id="rId3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3"/>
              </a:rPr>
              <a:t>http://matplotlib.org/api/animation_api.html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Matplotlib animation examples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4"/>
              </a:rPr>
              <a:t>http://matplotlib.org/examples/animation/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Official and good, but documentation limited to meager program comments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Arial"/>
              <a:buChar char="○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tutorial (above) goes through several of these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  <a:hlinkClick r:id="rId5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Alias</a:t>
            </a:r>
            <a:r>
              <a:rPr kumimoji="0" lang="en-US" altLang="en-US" sz="1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6"/>
              </a:rPr>
              <a:t>http://matplotlib.sourceforge.net/examples/animation/index.html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This replaces the Cookbook examples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  <a:hlinkClick r:id="rId7"/>
              </a:rPr>
              <a:t>http://www.scipy.org/Cookbook/Matplotlib/Animations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"/>
            <a:ext cx="65246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w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810000"/>
            <a:ext cx="5210175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1" y="1828800"/>
            <a:ext cx="6781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WELCOME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path" presetSubtype="0" accel="50000" decel="50000" fill="hold" grpId="1" nodeType="click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 C 0.012 -0.02398  0.033 -0.05863  0.058 -0.05863  C 0.095 -0.05863  0.125 -0.02265  0.125 0.02265  C 0.125 0.03731  0.122 0.05063  0.116 0.06262  C 0.117 0.06262  0 0.2425  0 0.24383  C 0 0.2425  -0.117 0.06262  -0.116 0.06262  C -0.122 0.05063  -0.125 0.03731  -0.125 0.02265  C -0.125 -0.02265  -0.095 -0.05863  -0.057 -0.05863  C -0.033 -0.05863  -0.012 -0.02398  0 0  Z" pathEditMode="relative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7813"/>
            <a:ext cx="8229600" cy="8651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matplotlib.pyplot</a:t>
            </a:r>
            <a:r>
              <a:rPr kumimoji="0" lang="en-US" alt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vs. </a:t>
            </a:r>
            <a:r>
              <a:rPr kumimoji="0" lang="en-US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urier New" pitchFamily="49" charset="0"/>
                <a:ea typeface="+mj-ea"/>
                <a:cs typeface="Courier New" pitchFamily="49" charset="0"/>
              </a:rPr>
              <a:t>pylab</a:t>
            </a:r>
            <a:endParaRPr kumimoji="0" lang="en-US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ourier New" pitchFamily="49" charset="0"/>
              <a:ea typeface="+mj-ea"/>
              <a:cs typeface="Courier New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066800"/>
            <a:ext cx="8382000" cy="51816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Package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matplotlib.pyplot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provides a MATLAB-like plotting framework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Package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pylab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combines </a:t>
            </a:r>
            <a:r>
              <a:rPr kumimoji="0" lang="en-US" altLang="en-US" sz="19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pyplot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with </a:t>
            </a:r>
            <a:r>
              <a:rPr kumimoji="0" lang="en-US" altLang="en-US" sz="19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NumPy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into a single namespace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Convenient for interactive work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For programming, it’s recommended that the namespaces be kept separate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See such things as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import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pylab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Or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import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matplotlib.pyplot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as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plt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Arial"/>
              <a:buChar char="○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standard alias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import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numpy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as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np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Arial"/>
              <a:buChar char="○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The standard alias</a:t>
            </a:r>
            <a:r>
              <a:rPr kumimoji="0" lang="en-US" alt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Also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from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pylab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import *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Or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from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matplotlib.pyplot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import *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from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numpy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import *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We’ll use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from </a:t>
            </a:r>
            <a:r>
              <a:rPr kumimoji="0" lang="en-US" altLang="en-US" sz="1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pylab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import *</a:t>
            </a:r>
            <a:endParaRPr kumimoji="0" lang="en-US" altLang="en-US" sz="1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Times New Roman" pitchFamily="18" charset="0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Some examples don’t show this—just assume it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52400"/>
            <a:ext cx="746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Batch and Interactive Use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4" descr="fi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914400"/>
            <a:ext cx="3733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0600"/>
            <a:ext cx="5029200" cy="5257800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a script,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import the names in the </a:t>
            </a:r>
            <a:r>
              <a:rPr kumimoji="0" lang="en-US" altLang="en-US" sz="1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pylab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namespace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then list the commands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19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file 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E:\SomeFolder\mpl1.py</a:t>
            </a:r>
            <a:endParaRPr kumimoji="0" lang="en-US" altLang="en-US" sz="19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from </a:t>
            </a:r>
            <a:r>
              <a:rPr kumimoji="0" lang="en-US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pylab</a:t>
            </a: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import *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plot([1,2,3,4])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Executing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E:\SomeFolder&gt;mpl1.py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produces the figure shown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5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command line hangs until the figure is dismissed (click ‘X’ in the upper right)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304800"/>
            <a:ext cx="83820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a single list or array,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assumes it’s a vector of y-values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Automatically generates an x vector of the same length with consecutive integers beginning with 0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Here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[0,1,2,3]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override default behavior, supply the x data: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plot(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</a:t>
            </a:r>
            <a:r>
              <a:rPr kumimoji="0" lang="en-US" altLang="en-US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where </a:t>
            </a:r>
            <a:r>
              <a:rPr kumimoji="0" lang="en-US" alt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y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have equal lengths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7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  <a:r>
              <a:rPr kumimoji="0" lang="en-US" alt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Should be called at most once per script 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Last line of the script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Then the GUI takes control, rendering the figure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304800"/>
            <a:ext cx="8229600" cy="5826125"/>
          </a:xfrm>
          <a:prstGeom prst="rect">
            <a:avLst/>
          </a:prstGeom>
        </p:spPr>
        <p:txBody>
          <a:bodyPr/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place of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show()</a:t>
            </a: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can save the figure to with, say,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savefig(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fig1.png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Saved in the same folder as the script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this with a full pathname as argument—e.g., </a:t>
            </a:r>
          </a:p>
          <a:p>
            <a:pPr marL="1005840" marR="0" lvl="2" indent="-256032" algn="l" defTabSz="914400" rtl="0" eaLnBrk="1" fontAlgn="auto" latinLnBrk="0" hangingPunct="1">
              <a:lnSpc>
                <a:spcPct val="100000"/>
              </a:lnSpc>
              <a:spcBef>
                <a:spcPct val="350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savefig('E:\\SomeOtherFolder\\fig1.png')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65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Supported formats: emf, eps, pdf, png, ps, raw, rgba, svg, svgz</a:t>
            </a:r>
          </a:p>
          <a:p>
            <a:pPr marL="722376" marR="0" lvl="1" indent="-274320" algn="l" defTabSz="914400" rtl="0" eaLnBrk="1" fontAlgn="auto" latinLnBrk="0" hangingPunct="1">
              <a:lnSpc>
                <a:spcPct val="100000"/>
              </a:lnSpc>
              <a:spcBef>
                <a:spcPct val="45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 2"/>
              <a:buChar char=""/>
              <a:tabLst/>
              <a:defRPr/>
            </a:pPr>
            <a:r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no extension specified, defaults to .png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126</TotalTime>
  <Words>2710</Words>
  <Application>Microsoft Office PowerPoint</Application>
  <PresentationFormat>On-screen Show (4:3)</PresentationFormat>
  <Paragraphs>426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Technic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22</cp:revision>
  <dcterms:created xsi:type="dcterms:W3CDTF">2018-03-23T10:18:31Z</dcterms:created>
  <dcterms:modified xsi:type="dcterms:W3CDTF">2018-03-23T13:01:52Z</dcterms:modified>
</cp:coreProperties>
</file>